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67" r:id="rId2"/>
    <p:sldId id="256" r:id="rId3"/>
    <p:sldId id="257" r:id="rId4"/>
    <p:sldId id="258" r:id="rId5"/>
    <p:sldId id="259" r:id="rId6"/>
    <p:sldId id="266" r:id="rId7"/>
    <p:sldId id="261" r:id="rId8"/>
    <p:sldId id="262" r:id="rId9"/>
    <p:sldId id="263" r:id="rId10"/>
    <p:sldId id="264" r:id="rId11"/>
    <p:sldId id="265" r:id="rId12"/>
  </p:sldIdLst>
  <p:sldSz cx="14630400" cy="8229600"/>
  <p:notesSz cx="8229600" cy="14630400"/>
  <p:embeddedFontLst>
    <p:embeddedFont>
      <p:font typeface="Calibri" panose="020F0502020204030204" pitchFamily="34" charset="0"/>
      <p:regular r:id="rId14"/>
      <p:bold r:id="rId15"/>
      <p:italic r:id="rId16"/>
      <p:boldItalic r:id="rId17"/>
    </p:embeddedFont>
    <p:embeddedFont>
      <p:font typeface="Lora" panose="020B0604020202020204" charset="0"/>
      <p:regular r:id="rId18"/>
    </p:embeddedFont>
    <p:embeddedFont>
      <p:font typeface="Source Sans Pro" panose="020B0503030403020204" pitchFamily="34"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hiran Abhi Yadav" initials="AAY" lastIdx="1" clrIdx="0">
    <p:extLst>
      <p:ext uri="{19B8F6BF-5375-455C-9EA6-DF929625EA0E}">
        <p15:presenceInfo xmlns:p15="http://schemas.microsoft.com/office/powerpoint/2012/main" userId="Ahiran Abhi Yadav"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10"/>
  </p:normalViewPr>
  <p:slideViewPr>
    <p:cSldViewPr snapToGrid="0" snapToObjects="1">
      <p:cViewPr varScale="1">
        <p:scale>
          <a:sx n="52" d="100"/>
          <a:sy n="52" d="100"/>
        </p:scale>
        <p:origin x="812"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371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GB" dirty="0"/>
          </a:p>
        </p:txBody>
      </p:sp>
    </p:spTree>
    <p:extLst>
      <p:ext uri="{BB962C8B-B14F-4D97-AF65-F5344CB8AC3E}">
        <p14:creationId xmlns:p14="http://schemas.microsoft.com/office/powerpoint/2010/main" val="27866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71FD77-52AE-41AF-8E24-623CA063A982}"/>
              </a:ext>
            </a:extLst>
          </p:cNvPr>
          <p:cNvPicPr>
            <a:picLocks noChangeAspect="1"/>
          </p:cNvPicPr>
          <p:nvPr/>
        </p:nvPicPr>
        <p:blipFill>
          <a:blip r:embed="rId3"/>
          <a:stretch>
            <a:fillRect/>
          </a:stretch>
        </p:blipFill>
        <p:spPr>
          <a:xfrm>
            <a:off x="2681415" y="370703"/>
            <a:ext cx="7488194" cy="7488194"/>
          </a:xfrm>
          <a:prstGeom prst="rect">
            <a:avLst/>
          </a:prstGeom>
        </p:spPr>
      </p:pic>
      <p:sp>
        <p:nvSpPr>
          <p:cNvPr id="6" name="TextBox 5">
            <a:extLst>
              <a:ext uri="{FF2B5EF4-FFF2-40B4-BE49-F238E27FC236}">
                <a16:creationId xmlns:a16="http://schemas.microsoft.com/office/drawing/2014/main" id="{3C3CF125-34CD-43C8-8E49-C6E4567BE643}"/>
              </a:ext>
            </a:extLst>
          </p:cNvPr>
          <p:cNvSpPr txBox="1"/>
          <p:nvPr/>
        </p:nvSpPr>
        <p:spPr>
          <a:xfrm>
            <a:off x="8983363" y="6820930"/>
            <a:ext cx="2160015" cy="830997"/>
          </a:xfrm>
          <a:prstGeom prst="rect">
            <a:avLst/>
          </a:prstGeom>
          <a:noFill/>
        </p:spPr>
        <p:txBody>
          <a:bodyPr wrap="none" rtlCol="0">
            <a:spAutoFit/>
          </a:bodyPr>
          <a:lstStyle/>
          <a:p>
            <a:r>
              <a:rPr lang="en-US" sz="2400" b="1" dirty="0">
                <a:solidFill>
                  <a:schemeClr val="bg1"/>
                </a:solidFill>
              </a:rPr>
              <a:t>By:- Abhi Yadav</a:t>
            </a:r>
            <a:endParaRPr lang="en-GB" sz="2400" b="1" dirty="0">
              <a:solidFill>
                <a:schemeClr val="bg1"/>
              </a:solidFill>
            </a:endParaRPr>
          </a:p>
          <a:p>
            <a:endParaRPr lang="en-GB" sz="2400" b="1" dirty="0">
              <a:solidFill>
                <a:schemeClr val="bg1"/>
              </a:solidFill>
            </a:endParaRPr>
          </a:p>
        </p:txBody>
      </p:sp>
    </p:spTree>
    <p:extLst>
      <p:ext uri="{BB962C8B-B14F-4D97-AF65-F5344CB8AC3E}">
        <p14:creationId xmlns:p14="http://schemas.microsoft.com/office/powerpoint/2010/main" val="35073451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7724" y="1157764"/>
            <a:ext cx="10513933" cy="591407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3200281"/>
            <a:ext cx="7445693"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Accessible Healthcare for All</a:t>
            </a:r>
            <a:endParaRPr lang="en-US" sz="4400" dirty="0"/>
          </a:p>
        </p:txBody>
      </p:sp>
      <p:sp>
        <p:nvSpPr>
          <p:cNvPr id="4" name="Text 1"/>
          <p:cNvSpPr/>
          <p:nvPr/>
        </p:nvSpPr>
        <p:spPr>
          <a:xfrm>
            <a:off x="837724" y="4263271"/>
            <a:ext cx="7468553"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SehaatSaathi aims to make healthcare accessible to everyone, especially in rural and underserved communities.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181576"/>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SehaatSaathi: Your AI Health Assistant</a:t>
            </a:r>
            <a:endParaRPr lang="en-US" sz="4400" dirty="0"/>
          </a:p>
        </p:txBody>
      </p:sp>
      <p:sp>
        <p:nvSpPr>
          <p:cNvPr id="4" name="Text 1"/>
          <p:cNvSpPr/>
          <p:nvPr/>
        </p:nvSpPr>
        <p:spPr>
          <a:xfrm>
            <a:off x="837724" y="2948583"/>
            <a:ext cx="7468553"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Welcome to SehaatSaathi, your trusted AI health assistant. We're here to help you stay healthy, anytime, anywhere.</a:t>
            </a:r>
            <a:endParaRPr lang="en-US" sz="1850" dirty="0"/>
          </a:p>
        </p:txBody>
      </p:sp>
      <p:sp>
        <p:nvSpPr>
          <p:cNvPr id="5" name="Text 2"/>
          <p:cNvSpPr/>
          <p:nvPr/>
        </p:nvSpPr>
        <p:spPr>
          <a:xfrm>
            <a:off x="837724" y="3983831"/>
            <a:ext cx="7468553" cy="3064193"/>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Sehaatsaathi is an AI-powered Virtual Health Assistant designed to provide users with personalized healthcare advice, symptom checking, emergency treatment suggestions, and doctor consultations. This project aims to empower individuals to make informed health decisions and access real-time support for managing their health. The app integrates advanced AI models to ensure accurate diagnosis and treatment recommendations while keeping healthcare accessible to everyone, especially in rural and underserved communities.</a:t>
            </a:r>
            <a:endParaRPr lang="en-US" sz="1850" dirty="0"/>
          </a:p>
        </p:txBody>
      </p:sp>
      <p:pic>
        <p:nvPicPr>
          <p:cNvPr id="7" name="Picture 6">
            <a:extLst>
              <a:ext uri="{FF2B5EF4-FFF2-40B4-BE49-F238E27FC236}">
                <a16:creationId xmlns:a16="http://schemas.microsoft.com/office/drawing/2014/main" id="{9A6FA5EA-71B4-4857-A548-66E01FD605A8}"/>
              </a:ext>
            </a:extLst>
          </p:cNvPr>
          <p:cNvPicPr>
            <a:picLocks noChangeAspect="1"/>
          </p:cNvPicPr>
          <p:nvPr/>
        </p:nvPicPr>
        <p:blipFill>
          <a:blip r:embed="rId4"/>
          <a:stretch>
            <a:fillRect/>
          </a:stretch>
        </p:blipFill>
        <p:spPr>
          <a:xfrm>
            <a:off x="3649742" y="-42565"/>
            <a:ext cx="1408033" cy="140803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021913"/>
            <a:ext cx="7369016"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Core AI Healthcare Features</a:t>
            </a:r>
            <a:endParaRPr lang="en-US" sz="4400" dirty="0"/>
          </a:p>
        </p:txBody>
      </p:sp>
      <p:sp>
        <p:nvSpPr>
          <p:cNvPr id="4" name="Shape 1"/>
          <p:cNvSpPr/>
          <p:nvPr/>
        </p:nvSpPr>
        <p:spPr>
          <a:xfrm>
            <a:off x="6324124" y="2354104"/>
            <a:ext cx="538520" cy="538520"/>
          </a:xfrm>
          <a:prstGeom prst="roundRect">
            <a:avLst>
              <a:gd name="adj" fmla="val 6668"/>
            </a:avLst>
          </a:prstGeom>
          <a:solidFill>
            <a:srgbClr val="444752"/>
          </a:solidFill>
          <a:ln/>
        </p:spPr>
      </p:sp>
      <p:sp>
        <p:nvSpPr>
          <p:cNvPr id="5" name="Text 2"/>
          <p:cNvSpPr/>
          <p:nvPr/>
        </p:nvSpPr>
        <p:spPr>
          <a:xfrm>
            <a:off x="6531769" y="2454354"/>
            <a:ext cx="123111"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1</a:t>
            </a:r>
            <a:endParaRPr lang="en-US" sz="2650" dirty="0"/>
          </a:p>
        </p:txBody>
      </p:sp>
      <p:sp>
        <p:nvSpPr>
          <p:cNvPr id="6" name="Text 3"/>
          <p:cNvSpPr/>
          <p:nvPr/>
        </p:nvSpPr>
        <p:spPr>
          <a:xfrm>
            <a:off x="7101959" y="2354104"/>
            <a:ext cx="2836783" cy="703898"/>
          </a:xfrm>
          <a:prstGeom prst="rect">
            <a:avLst/>
          </a:prstGeom>
          <a:noFill/>
          <a:ln/>
        </p:spPr>
        <p:txBody>
          <a:bodyPr wrap="squar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AI-Powered Virtual Doctor Chatbot</a:t>
            </a:r>
            <a:endParaRPr lang="en-US" sz="2200" dirty="0"/>
          </a:p>
        </p:txBody>
      </p:sp>
      <p:sp>
        <p:nvSpPr>
          <p:cNvPr id="7" name="Text 4"/>
          <p:cNvSpPr/>
          <p:nvPr/>
        </p:nvSpPr>
        <p:spPr>
          <a:xfrm>
            <a:off x="7101959" y="3201591"/>
            <a:ext cx="2836783" cy="1149072"/>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Get personalized healthcare advice and symptom checking.</a:t>
            </a:r>
            <a:endParaRPr lang="en-US" sz="1850" dirty="0"/>
          </a:p>
        </p:txBody>
      </p:sp>
      <p:sp>
        <p:nvSpPr>
          <p:cNvPr id="8" name="Shape 5"/>
          <p:cNvSpPr/>
          <p:nvPr/>
        </p:nvSpPr>
        <p:spPr>
          <a:xfrm>
            <a:off x="10178058" y="2354104"/>
            <a:ext cx="538520" cy="538520"/>
          </a:xfrm>
          <a:prstGeom prst="roundRect">
            <a:avLst>
              <a:gd name="adj" fmla="val 6668"/>
            </a:avLst>
          </a:prstGeom>
          <a:solidFill>
            <a:srgbClr val="444752"/>
          </a:solidFill>
          <a:ln/>
        </p:spPr>
      </p:sp>
      <p:sp>
        <p:nvSpPr>
          <p:cNvPr id="9" name="Text 6"/>
          <p:cNvSpPr/>
          <p:nvPr/>
        </p:nvSpPr>
        <p:spPr>
          <a:xfrm>
            <a:off x="10356533" y="2454354"/>
            <a:ext cx="181570"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2</a:t>
            </a:r>
            <a:endParaRPr lang="en-US" sz="2650" dirty="0"/>
          </a:p>
        </p:txBody>
      </p:sp>
      <p:sp>
        <p:nvSpPr>
          <p:cNvPr id="10" name="Text 7"/>
          <p:cNvSpPr/>
          <p:nvPr/>
        </p:nvSpPr>
        <p:spPr>
          <a:xfrm>
            <a:off x="10955893" y="2354104"/>
            <a:ext cx="2836783" cy="703898"/>
          </a:xfrm>
          <a:prstGeom prst="rect">
            <a:avLst/>
          </a:prstGeom>
          <a:noFill/>
          <a:ln/>
        </p:spPr>
        <p:txBody>
          <a:bodyPr wrap="squar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AI-Based Symptom Checker</a:t>
            </a:r>
            <a:endParaRPr lang="en-US" sz="2200" dirty="0"/>
          </a:p>
        </p:txBody>
      </p:sp>
      <p:sp>
        <p:nvSpPr>
          <p:cNvPr id="11" name="Text 8"/>
          <p:cNvSpPr/>
          <p:nvPr/>
        </p:nvSpPr>
        <p:spPr>
          <a:xfrm>
            <a:off x="10955893" y="3201591"/>
            <a:ext cx="2836783"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Identify potential health issues and receive guidance.</a:t>
            </a:r>
            <a:endParaRPr lang="en-US" sz="1850" dirty="0"/>
          </a:p>
        </p:txBody>
      </p:sp>
      <p:sp>
        <p:nvSpPr>
          <p:cNvPr id="12" name="Shape 9"/>
          <p:cNvSpPr/>
          <p:nvPr/>
        </p:nvSpPr>
        <p:spPr>
          <a:xfrm>
            <a:off x="6324124" y="4859179"/>
            <a:ext cx="538520" cy="538520"/>
          </a:xfrm>
          <a:prstGeom prst="roundRect">
            <a:avLst>
              <a:gd name="adj" fmla="val 6668"/>
            </a:avLst>
          </a:prstGeom>
          <a:solidFill>
            <a:srgbClr val="444752"/>
          </a:solidFill>
          <a:ln/>
        </p:spPr>
      </p:sp>
      <p:sp>
        <p:nvSpPr>
          <p:cNvPr id="13" name="Text 10"/>
          <p:cNvSpPr/>
          <p:nvPr/>
        </p:nvSpPr>
        <p:spPr>
          <a:xfrm>
            <a:off x="6499265" y="4959429"/>
            <a:ext cx="188238"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3</a:t>
            </a:r>
            <a:endParaRPr lang="en-US" sz="2650" dirty="0"/>
          </a:p>
        </p:txBody>
      </p:sp>
      <p:sp>
        <p:nvSpPr>
          <p:cNvPr id="14" name="Text 11"/>
          <p:cNvSpPr/>
          <p:nvPr/>
        </p:nvSpPr>
        <p:spPr>
          <a:xfrm>
            <a:off x="7101959" y="4859179"/>
            <a:ext cx="2836783" cy="703898"/>
          </a:xfrm>
          <a:prstGeom prst="rect">
            <a:avLst/>
          </a:prstGeom>
          <a:noFill/>
          <a:ln/>
        </p:spPr>
        <p:txBody>
          <a:bodyPr wrap="squar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AI-Based Medicine Suggestion</a:t>
            </a:r>
            <a:endParaRPr lang="en-US" sz="2200" dirty="0"/>
          </a:p>
        </p:txBody>
      </p:sp>
      <p:sp>
        <p:nvSpPr>
          <p:cNvPr id="15" name="Text 12"/>
          <p:cNvSpPr/>
          <p:nvPr/>
        </p:nvSpPr>
        <p:spPr>
          <a:xfrm>
            <a:off x="7101959" y="5706666"/>
            <a:ext cx="2836783" cy="1149072"/>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Receive general guidance on medication (not a substitute for medical advice).</a:t>
            </a:r>
            <a:endParaRPr lang="en-US" sz="1850" dirty="0"/>
          </a:p>
        </p:txBody>
      </p:sp>
      <p:sp>
        <p:nvSpPr>
          <p:cNvPr id="16" name="Shape 13"/>
          <p:cNvSpPr/>
          <p:nvPr/>
        </p:nvSpPr>
        <p:spPr>
          <a:xfrm>
            <a:off x="10178058" y="4859179"/>
            <a:ext cx="538520" cy="538520"/>
          </a:xfrm>
          <a:prstGeom prst="roundRect">
            <a:avLst>
              <a:gd name="adj" fmla="val 6668"/>
            </a:avLst>
          </a:prstGeom>
          <a:solidFill>
            <a:srgbClr val="444752"/>
          </a:solidFill>
          <a:ln/>
        </p:spPr>
      </p:sp>
      <p:sp>
        <p:nvSpPr>
          <p:cNvPr id="17" name="Text 14"/>
          <p:cNvSpPr/>
          <p:nvPr/>
        </p:nvSpPr>
        <p:spPr>
          <a:xfrm>
            <a:off x="10355699" y="4959429"/>
            <a:ext cx="183237"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4</a:t>
            </a:r>
            <a:endParaRPr lang="en-US" sz="2650" dirty="0"/>
          </a:p>
        </p:txBody>
      </p:sp>
      <p:sp>
        <p:nvSpPr>
          <p:cNvPr id="18" name="Text 15"/>
          <p:cNvSpPr/>
          <p:nvPr/>
        </p:nvSpPr>
        <p:spPr>
          <a:xfrm>
            <a:off x="10955893" y="4859179"/>
            <a:ext cx="2836783" cy="1055846"/>
          </a:xfrm>
          <a:prstGeom prst="rect">
            <a:avLst/>
          </a:prstGeom>
          <a:noFill/>
          <a:ln/>
        </p:spPr>
        <p:txBody>
          <a:bodyPr wrap="squar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Emergency Protocols &amp; First-Aid Assistance</a:t>
            </a:r>
            <a:endParaRPr lang="en-US" sz="2200" dirty="0"/>
          </a:p>
        </p:txBody>
      </p:sp>
      <p:sp>
        <p:nvSpPr>
          <p:cNvPr id="19" name="Text 16"/>
          <p:cNvSpPr/>
          <p:nvPr/>
        </p:nvSpPr>
        <p:spPr>
          <a:xfrm>
            <a:off x="10955893" y="6058614"/>
            <a:ext cx="2836783" cy="1149072"/>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Learn how to handle emergencies and receive immediate support.</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7724" y="1210151"/>
            <a:ext cx="4518422" cy="5809298"/>
          </a:xfrm>
          <a:prstGeom prst="rect">
            <a:avLst/>
          </a:prstGeom>
        </p:spPr>
      </p:pic>
      <p:sp>
        <p:nvSpPr>
          <p:cNvPr id="3" name="Shape 0"/>
          <p:cNvSpPr/>
          <p:nvPr/>
        </p:nvSpPr>
        <p:spPr>
          <a:xfrm>
            <a:off x="7073146" y="3307080"/>
            <a:ext cx="418862" cy="418862"/>
          </a:xfrm>
          <a:prstGeom prst="roundRect">
            <a:avLst>
              <a:gd name="adj" fmla="val 8573"/>
            </a:avLst>
          </a:prstGeom>
          <a:solidFill>
            <a:srgbClr val="444752"/>
          </a:solidFill>
          <a:ln/>
        </p:spPr>
      </p:sp>
      <p:sp>
        <p:nvSpPr>
          <p:cNvPr id="4" name="Text 1"/>
          <p:cNvSpPr/>
          <p:nvPr/>
        </p:nvSpPr>
        <p:spPr>
          <a:xfrm>
            <a:off x="7731323" y="3307080"/>
            <a:ext cx="5945981" cy="351949"/>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Follow-up Reminders &amp; Symptom Monitoring</a:t>
            </a:r>
            <a:endParaRPr lang="en-US" sz="2200" dirty="0"/>
          </a:p>
        </p:txBody>
      </p:sp>
      <p:sp>
        <p:nvSpPr>
          <p:cNvPr id="5" name="Shape 2"/>
          <p:cNvSpPr/>
          <p:nvPr/>
        </p:nvSpPr>
        <p:spPr>
          <a:xfrm>
            <a:off x="7073146" y="4503658"/>
            <a:ext cx="418862" cy="418862"/>
          </a:xfrm>
          <a:prstGeom prst="roundRect">
            <a:avLst>
              <a:gd name="adj" fmla="val 8573"/>
            </a:avLst>
          </a:prstGeom>
          <a:solidFill>
            <a:srgbClr val="444752"/>
          </a:solidFill>
          <a:ln/>
        </p:spPr>
      </p:sp>
      <p:sp>
        <p:nvSpPr>
          <p:cNvPr id="6" name="Text 3"/>
          <p:cNvSpPr/>
          <p:nvPr/>
        </p:nvSpPr>
        <p:spPr>
          <a:xfrm>
            <a:off x="7731323" y="4503658"/>
            <a:ext cx="4213265" cy="351949"/>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Doctor Consultation Integration</a:t>
            </a:r>
            <a:endParaRPr lang="en-US" sz="2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948928"/>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Advanced AI Features</a:t>
            </a:r>
            <a:endParaRPr lang="en-US" sz="4400" dirty="0"/>
          </a:p>
        </p:txBody>
      </p:sp>
      <p:pic>
        <p:nvPicPr>
          <p:cNvPr id="4" name="Image 1" descr="preencoded.png"/>
          <p:cNvPicPr>
            <a:picLocks noChangeAspect="1"/>
          </p:cNvPicPr>
          <p:nvPr/>
        </p:nvPicPr>
        <p:blipFill>
          <a:blip r:embed="rId4"/>
          <a:stretch>
            <a:fillRect/>
          </a:stretch>
        </p:blipFill>
        <p:spPr>
          <a:xfrm>
            <a:off x="837724" y="2011918"/>
            <a:ext cx="598408" cy="598408"/>
          </a:xfrm>
          <a:prstGeom prst="rect">
            <a:avLst/>
          </a:prstGeom>
        </p:spPr>
      </p:pic>
      <p:sp>
        <p:nvSpPr>
          <p:cNvPr id="5" name="Text 1"/>
          <p:cNvSpPr/>
          <p:nvPr/>
        </p:nvSpPr>
        <p:spPr>
          <a:xfrm>
            <a:off x="837724" y="2849642"/>
            <a:ext cx="3554730" cy="703898"/>
          </a:xfrm>
          <a:prstGeom prst="rect">
            <a:avLst/>
          </a:prstGeom>
          <a:noFill/>
          <a:ln/>
        </p:spPr>
        <p:txBody>
          <a:bodyPr wrap="squar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Personalized Health Recommendations</a:t>
            </a:r>
            <a:endParaRPr lang="en-US" sz="2200" dirty="0"/>
          </a:p>
        </p:txBody>
      </p:sp>
      <p:sp>
        <p:nvSpPr>
          <p:cNvPr id="6" name="Text 2"/>
          <p:cNvSpPr/>
          <p:nvPr/>
        </p:nvSpPr>
        <p:spPr>
          <a:xfrm>
            <a:off x="837724" y="3697129"/>
            <a:ext cx="3554730"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Receive tailored advice based on your health data.</a:t>
            </a:r>
            <a:endParaRPr lang="en-US" sz="1850" dirty="0"/>
          </a:p>
        </p:txBody>
      </p:sp>
      <p:pic>
        <p:nvPicPr>
          <p:cNvPr id="7" name="Image 2" descr="preencoded.png"/>
          <p:cNvPicPr>
            <a:picLocks noChangeAspect="1"/>
          </p:cNvPicPr>
          <p:nvPr/>
        </p:nvPicPr>
        <p:blipFill>
          <a:blip r:embed="rId5"/>
          <a:stretch>
            <a:fillRect/>
          </a:stretch>
        </p:blipFill>
        <p:spPr>
          <a:xfrm>
            <a:off x="4751427" y="2011918"/>
            <a:ext cx="598408" cy="598408"/>
          </a:xfrm>
          <a:prstGeom prst="rect">
            <a:avLst/>
          </a:prstGeom>
        </p:spPr>
      </p:pic>
      <p:sp>
        <p:nvSpPr>
          <p:cNvPr id="8" name="Text 3"/>
          <p:cNvSpPr/>
          <p:nvPr/>
        </p:nvSpPr>
        <p:spPr>
          <a:xfrm>
            <a:off x="4751427" y="2849642"/>
            <a:ext cx="3554849" cy="703898"/>
          </a:xfrm>
          <a:prstGeom prst="rect">
            <a:avLst/>
          </a:prstGeom>
          <a:noFill/>
          <a:ln/>
        </p:spPr>
        <p:txBody>
          <a:bodyPr wrap="squar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Smart Wearable Integration</a:t>
            </a:r>
            <a:endParaRPr lang="en-US" sz="2200" dirty="0"/>
          </a:p>
        </p:txBody>
      </p:sp>
      <p:sp>
        <p:nvSpPr>
          <p:cNvPr id="9" name="Text 4"/>
          <p:cNvSpPr/>
          <p:nvPr/>
        </p:nvSpPr>
        <p:spPr>
          <a:xfrm>
            <a:off x="4751427" y="3697129"/>
            <a:ext cx="3554849"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Monitor your heart rate, blood pressure, and oxygen levels.</a:t>
            </a:r>
            <a:endParaRPr lang="en-US" sz="1850" dirty="0"/>
          </a:p>
        </p:txBody>
      </p:sp>
      <p:pic>
        <p:nvPicPr>
          <p:cNvPr id="10" name="Image 3" descr="preencoded.png"/>
          <p:cNvPicPr>
            <a:picLocks noChangeAspect="1"/>
          </p:cNvPicPr>
          <p:nvPr/>
        </p:nvPicPr>
        <p:blipFill>
          <a:blip r:embed="rId6"/>
          <a:stretch>
            <a:fillRect/>
          </a:stretch>
        </p:blipFill>
        <p:spPr>
          <a:xfrm>
            <a:off x="837724" y="5181243"/>
            <a:ext cx="598408" cy="598408"/>
          </a:xfrm>
          <a:prstGeom prst="rect">
            <a:avLst/>
          </a:prstGeom>
        </p:spPr>
      </p:pic>
      <p:sp>
        <p:nvSpPr>
          <p:cNvPr id="11" name="Text 5"/>
          <p:cNvSpPr/>
          <p:nvPr/>
        </p:nvSpPr>
        <p:spPr>
          <a:xfrm>
            <a:off x="837724" y="601896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AI Image Processing</a:t>
            </a:r>
            <a:endParaRPr lang="en-US" sz="2200" dirty="0"/>
          </a:p>
        </p:txBody>
      </p:sp>
      <p:sp>
        <p:nvSpPr>
          <p:cNvPr id="12" name="Text 6"/>
          <p:cNvSpPr/>
          <p:nvPr/>
        </p:nvSpPr>
        <p:spPr>
          <a:xfrm>
            <a:off x="837724" y="6514505"/>
            <a:ext cx="3554730"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Analyze skin conditions and receive self-diagnosis support.</a:t>
            </a:r>
            <a:endParaRPr lang="en-US" sz="1850" dirty="0"/>
          </a:p>
        </p:txBody>
      </p:sp>
      <p:pic>
        <p:nvPicPr>
          <p:cNvPr id="13" name="Image 4" descr="preencoded.png"/>
          <p:cNvPicPr>
            <a:picLocks noChangeAspect="1"/>
          </p:cNvPicPr>
          <p:nvPr/>
        </p:nvPicPr>
        <p:blipFill>
          <a:blip r:embed="rId7"/>
          <a:stretch>
            <a:fillRect/>
          </a:stretch>
        </p:blipFill>
        <p:spPr>
          <a:xfrm>
            <a:off x="4751427" y="5181243"/>
            <a:ext cx="598408" cy="598408"/>
          </a:xfrm>
          <a:prstGeom prst="rect">
            <a:avLst/>
          </a:prstGeom>
        </p:spPr>
      </p:pic>
      <p:sp>
        <p:nvSpPr>
          <p:cNvPr id="14" name="Text 7"/>
          <p:cNvSpPr/>
          <p:nvPr/>
        </p:nvSpPr>
        <p:spPr>
          <a:xfrm>
            <a:off x="4751427" y="6018967"/>
            <a:ext cx="3292912"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Mental Health Assistance</a:t>
            </a:r>
            <a:endParaRPr lang="en-US" sz="2200" dirty="0"/>
          </a:p>
        </p:txBody>
      </p:sp>
      <p:sp>
        <p:nvSpPr>
          <p:cNvPr id="15" name="Text 8"/>
          <p:cNvSpPr/>
          <p:nvPr/>
        </p:nvSpPr>
        <p:spPr>
          <a:xfrm>
            <a:off x="4751427" y="6514505"/>
            <a:ext cx="3554849"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Access resources and support for mental well-being.</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26289B-CF47-4A4A-AB18-F718843C6AB9}"/>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870786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195388"/>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Additional Healthcare Services</a:t>
            </a:r>
            <a:endParaRPr lang="en-US" sz="4400" dirty="0"/>
          </a:p>
        </p:txBody>
      </p:sp>
      <p:sp>
        <p:nvSpPr>
          <p:cNvPr id="4" name="Shape 1"/>
          <p:cNvSpPr/>
          <p:nvPr/>
        </p:nvSpPr>
        <p:spPr>
          <a:xfrm>
            <a:off x="6324124" y="2962394"/>
            <a:ext cx="3614618" cy="2475190"/>
          </a:xfrm>
          <a:prstGeom prst="roundRect">
            <a:avLst>
              <a:gd name="adj" fmla="val 1451"/>
            </a:avLst>
          </a:prstGeom>
          <a:solidFill>
            <a:srgbClr val="444752"/>
          </a:solidFill>
          <a:ln/>
        </p:spPr>
      </p:sp>
      <p:sp>
        <p:nvSpPr>
          <p:cNvPr id="5" name="Text 2"/>
          <p:cNvSpPr/>
          <p:nvPr/>
        </p:nvSpPr>
        <p:spPr>
          <a:xfrm>
            <a:off x="6563439" y="3201710"/>
            <a:ext cx="3135987" cy="703898"/>
          </a:xfrm>
          <a:prstGeom prst="rect">
            <a:avLst/>
          </a:prstGeom>
          <a:noFill/>
          <a:ln/>
        </p:spPr>
        <p:txBody>
          <a:bodyPr wrap="squar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Online Doctor Consultation</a:t>
            </a:r>
            <a:endParaRPr lang="en-US" sz="2200" dirty="0"/>
          </a:p>
        </p:txBody>
      </p:sp>
      <p:sp>
        <p:nvSpPr>
          <p:cNvPr id="6" name="Text 3"/>
          <p:cNvSpPr/>
          <p:nvPr/>
        </p:nvSpPr>
        <p:spPr>
          <a:xfrm>
            <a:off x="6563439" y="4049197"/>
            <a:ext cx="3135987"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Consult with doctors remotely via text or video chat.</a:t>
            </a:r>
            <a:endParaRPr lang="en-US" sz="1850" dirty="0"/>
          </a:p>
        </p:txBody>
      </p:sp>
      <p:sp>
        <p:nvSpPr>
          <p:cNvPr id="7" name="Shape 4"/>
          <p:cNvSpPr/>
          <p:nvPr/>
        </p:nvSpPr>
        <p:spPr>
          <a:xfrm>
            <a:off x="10178058" y="2962394"/>
            <a:ext cx="3614618" cy="2475190"/>
          </a:xfrm>
          <a:prstGeom prst="roundRect">
            <a:avLst>
              <a:gd name="adj" fmla="val 1451"/>
            </a:avLst>
          </a:prstGeom>
          <a:solidFill>
            <a:srgbClr val="444752"/>
          </a:solidFill>
          <a:ln/>
        </p:spPr>
      </p:sp>
      <p:sp>
        <p:nvSpPr>
          <p:cNvPr id="8" name="Text 5"/>
          <p:cNvSpPr/>
          <p:nvPr/>
        </p:nvSpPr>
        <p:spPr>
          <a:xfrm>
            <a:off x="10417373" y="3201710"/>
            <a:ext cx="3135987" cy="703898"/>
          </a:xfrm>
          <a:prstGeom prst="rect">
            <a:avLst/>
          </a:prstGeom>
          <a:noFill/>
          <a:ln/>
        </p:spPr>
        <p:txBody>
          <a:bodyPr wrap="squar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Medicine Ordering &amp; Delivery</a:t>
            </a:r>
            <a:endParaRPr lang="en-US" sz="2200" dirty="0"/>
          </a:p>
        </p:txBody>
      </p:sp>
      <p:sp>
        <p:nvSpPr>
          <p:cNvPr id="9" name="Text 6"/>
          <p:cNvSpPr/>
          <p:nvPr/>
        </p:nvSpPr>
        <p:spPr>
          <a:xfrm>
            <a:off x="10417373" y="4049197"/>
            <a:ext cx="3135987" cy="1149072"/>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Order medications online and have them delivered to your doorstep.</a:t>
            </a:r>
            <a:endParaRPr lang="en-US" sz="1850" dirty="0"/>
          </a:p>
        </p:txBody>
      </p:sp>
      <p:sp>
        <p:nvSpPr>
          <p:cNvPr id="10" name="Shape 7"/>
          <p:cNvSpPr/>
          <p:nvPr/>
        </p:nvSpPr>
        <p:spPr>
          <a:xfrm>
            <a:off x="6324124" y="5676900"/>
            <a:ext cx="7468553" cy="1357193"/>
          </a:xfrm>
          <a:prstGeom prst="roundRect">
            <a:avLst>
              <a:gd name="adj" fmla="val 2646"/>
            </a:avLst>
          </a:prstGeom>
          <a:solidFill>
            <a:srgbClr val="444752"/>
          </a:solidFill>
          <a:ln/>
        </p:spPr>
      </p:sp>
      <p:sp>
        <p:nvSpPr>
          <p:cNvPr id="11" name="Text 8"/>
          <p:cNvSpPr/>
          <p:nvPr/>
        </p:nvSpPr>
        <p:spPr>
          <a:xfrm>
            <a:off x="6563439" y="5916216"/>
            <a:ext cx="4614386" cy="351949"/>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Lab Test &amp; Diagnostic Test Booking</a:t>
            </a:r>
            <a:endParaRPr lang="en-US" sz="2200" dirty="0"/>
          </a:p>
        </p:txBody>
      </p:sp>
      <p:sp>
        <p:nvSpPr>
          <p:cNvPr id="12" name="Text 9"/>
          <p:cNvSpPr/>
          <p:nvPr/>
        </p:nvSpPr>
        <p:spPr>
          <a:xfrm>
            <a:off x="6563439" y="6411754"/>
            <a:ext cx="6989921" cy="383024"/>
          </a:xfrm>
          <a:prstGeom prst="rect">
            <a:avLst/>
          </a:prstGeom>
          <a:noFill/>
          <a:ln/>
        </p:spPr>
        <p:txBody>
          <a:bodyPr wrap="non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Schedule lab tests and diagnostic procedures conveniently.</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772603"/>
            <a:ext cx="6993493"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Future Expansion Features</a:t>
            </a:r>
            <a:endParaRPr lang="en-US" sz="4400" dirty="0"/>
          </a:p>
        </p:txBody>
      </p:sp>
      <p:pic>
        <p:nvPicPr>
          <p:cNvPr id="3" name="Image 0" descr="preencoded.png"/>
          <p:cNvPicPr>
            <a:picLocks noChangeAspect="1"/>
          </p:cNvPicPr>
          <p:nvPr/>
        </p:nvPicPr>
        <p:blipFill>
          <a:blip r:embed="rId3"/>
          <a:stretch>
            <a:fillRect/>
          </a:stretch>
        </p:blipFill>
        <p:spPr>
          <a:xfrm>
            <a:off x="3274814" y="2955369"/>
            <a:ext cx="1603058" cy="830580"/>
          </a:xfrm>
          <a:prstGeom prst="rect">
            <a:avLst/>
          </a:prstGeom>
        </p:spPr>
      </p:pic>
      <p:sp>
        <p:nvSpPr>
          <p:cNvPr id="4" name="Text 1"/>
          <p:cNvSpPr/>
          <p:nvPr/>
        </p:nvSpPr>
        <p:spPr>
          <a:xfrm>
            <a:off x="4021812" y="3219926"/>
            <a:ext cx="108942" cy="478631"/>
          </a:xfrm>
          <a:prstGeom prst="rect">
            <a:avLst/>
          </a:prstGeom>
          <a:noFill/>
          <a:ln/>
        </p:spPr>
        <p:txBody>
          <a:bodyPr wrap="none" lIns="0" tIns="0" rIns="0" bIns="0" rtlCol="0" anchor="t"/>
          <a:lstStyle/>
          <a:p>
            <a:pPr marL="0" indent="0" algn="ctr">
              <a:lnSpc>
                <a:spcPts val="3750"/>
              </a:lnSpc>
              <a:buNone/>
            </a:pPr>
            <a:r>
              <a:rPr lang="en-US" sz="2350" dirty="0">
                <a:solidFill>
                  <a:srgbClr val="D6E5EF"/>
                </a:solidFill>
                <a:latin typeface="Lora" pitchFamily="34" charset="0"/>
                <a:ea typeface="Lora" pitchFamily="34" charset="-122"/>
                <a:cs typeface="Lora" pitchFamily="34" charset="-120"/>
              </a:rPr>
              <a:t>1</a:t>
            </a:r>
            <a:endParaRPr lang="en-US" sz="2350" dirty="0"/>
          </a:p>
        </p:txBody>
      </p:sp>
      <p:sp>
        <p:nvSpPr>
          <p:cNvPr id="5" name="Text 2"/>
          <p:cNvSpPr/>
          <p:nvPr/>
        </p:nvSpPr>
        <p:spPr>
          <a:xfrm>
            <a:off x="5117187" y="3194685"/>
            <a:ext cx="5272683"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AI-Powered Preventive Healthcare Plans</a:t>
            </a:r>
            <a:endParaRPr lang="en-US" sz="2200" dirty="0"/>
          </a:p>
        </p:txBody>
      </p:sp>
      <p:sp>
        <p:nvSpPr>
          <p:cNvPr id="6" name="Shape 3"/>
          <p:cNvSpPr/>
          <p:nvPr/>
        </p:nvSpPr>
        <p:spPr>
          <a:xfrm>
            <a:off x="4937641" y="3800594"/>
            <a:ext cx="8795266" cy="15240"/>
          </a:xfrm>
          <a:prstGeom prst="roundRect">
            <a:avLst>
              <a:gd name="adj" fmla="val 235611"/>
            </a:avLst>
          </a:prstGeom>
          <a:solidFill>
            <a:srgbClr val="5D606B"/>
          </a:solidFill>
          <a:ln/>
        </p:spPr>
      </p:sp>
      <p:pic>
        <p:nvPicPr>
          <p:cNvPr id="7" name="Image 1" descr="preencoded.png"/>
          <p:cNvPicPr>
            <a:picLocks noChangeAspect="1"/>
          </p:cNvPicPr>
          <p:nvPr/>
        </p:nvPicPr>
        <p:blipFill>
          <a:blip r:embed="rId4"/>
          <a:stretch>
            <a:fillRect/>
          </a:stretch>
        </p:blipFill>
        <p:spPr>
          <a:xfrm>
            <a:off x="2473285" y="3845719"/>
            <a:ext cx="3206234" cy="830580"/>
          </a:xfrm>
          <a:prstGeom prst="rect">
            <a:avLst/>
          </a:prstGeom>
        </p:spPr>
      </p:pic>
      <p:sp>
        <p:nvSpPr>
          <p:cNvPr id="8" name="Text 4"/>
          <p:cNvSpPr/>
          <p:nvPr/>
        </p:nvSpPr>
        <p:spPr>
          <a:xfrm>
            <a:off x="3995976" y="4021693"/>
            <a:ext cx="160615" cy="478631"/>
          </a:xfrm>
          <a:prstGeom prst="rect">
            <a:avLst/>
          </a:prstGeom>
          <a:noFill/>
          <a:ln/>
        </p:spPr>
        <p:txBody>
          <a:bodyPr wrap="none" lIns="0" tIns="0" rIns="0" bIns="0" rtlCol="0" anchor="t"/>
          <a:lstStyle/>
          <a:p>
            <a:pPr marL="0" indent="0" algn="ctr">
              <a:lnSpc>
                <a:spcPts val="3750"/>
              </a:lnSpc>
              <a:buNone/>
            </a:pPr>
            <a:r>
              <a:rPr lang="en-US" sz="2350" dirty="0">
                <a:solidFill>
                  <a:srgbClr val="D6E5EF"/>
                </a:solidFill>
                <a:latin typeface="Lora" pitchFamily="34" charset="0"/>
                <a:ea typeface="Lora" pitchFamily="34" charset="-122"/>
                <a:cs typeface="Lora" pitchFamily="34" charset="-120"/>
              </a:rPr>
              <a:t>2</a:t>
            </a:r>
            <a:endParaRPr lang="en-US" sz="2350" dirty="0"/>
          </a:p>
        </p:txBody>
      </p:sp>
      <p:sp>
        <p:nvSpPr>
          <p:cNvPr id="9" name="Text 5"/>
          <p:cNvSpPr/>
          <p:nvPr/>
        </p:nvSpPr>
        <p:spPr>
          <a:xfrm>
            <a:off x="5918835" y="4085034"/>
            <a:ext cx="6444377"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AI-Generated Personalized Exercise &amp; Yoga Plans</a:t>
            </a:r>
            <a:endParaRPr lang="en-US" sz="2200" dirty="0"/>
          </a:p>
        </p:txBody>
      </p:sp>
      <p:sp>
        <p:nvSpPr>
          <p:cNvPr id="10" name="Shape 6"/>
          <p:cNvSpPr/>
          <p:nvPr/>
        </p:nvSpPr>
        <p:spPr>
          <a:xfrm>
            <a:off x="5739289" y="4690943"/>
            <a:ext cx="7993618" cy="15240"/>
          </a:xfrm>
          <a:prstGeom prst="roundRect">
            <a:avLst>
              <a:gd name="adj" fmla="val 235611"/>
            </a:avLst>
          </a:prstGeom>
          <a:solidFill>
            <a:srgbClr val="5D606B"/>
          </a:solidFill>
          <a:ln/>
        </p:spPr>
      </p:sp>
      <p:pic>
        <p:nvPicPr>
          <p:cNvPr id="11" name="Image 2" descr="preencoded.png"/>
          <p:cNvPicPr>
            <a:picLocks noChangeAspect="1"/>
          </p:cNvPicPr>
          <p:nvPr/>
        </p:nvPicPr>
        <p:blipFill>
          <a:blip r:embed="rId5"/>
          <a:stretch>
            <a:fillRect/>
          </a:stretch>
        </p:blipFill>
        <p:spPr>
          <a:xfrm>
            <a:off x="1671638" y="4736068"/>
            <a:ext cx="4809411" cy="830580"/>
          </a:xfrm>
          <a:prstGeom prst="rect">
            <a:avLst/>
          </a:prstGeom>
        </p:spPr>
      </p:pic>
      <p:sp>
        <p:nvSpPr>
          <p:cNvPr id="12" name="Text 7"/>
          <p:cNvSpPr/>
          <p:nvPr/>
        </p:nvSpPr>
        <p:spPr>
          <a:xfrm>
            <a:off x="3992880" y="4912043"/>
            <a:ext cx="166688" cy="478631"/>
          </a:xfrm>
          <a:prstGeom prst="rect">
            <a:avLst/>
          </a:prstGeom>
          <a:noFill/>
          <a:ln/>
        </p:spPr>
        <p:txBody>
          <a:bodyPr wrap="none" lIns="0" tIns="0" rIns="0" bIns="0" rtlCol="0" anchor="t"/>
          <a:lstStyle/>
          <a:p>
            <a:pPr marL="0" indent="0" algn="ctr">
              <a:lnSpc>
                <a:spcPts val="3750"/>
              </a:lnSpc>
              <a:buNone/>
            </a:pPr>
            <a:r>
              <a:rPr lang="en-US" sz="2350" dirty="0">
                <a:solidFill>
                  <a:srgbClr val="D6E5EF"/>
                </a:solidFill>
                <a:latin typeface="Lora" pitchFamily="34" charset="0"/>
                <a:ea typeface="Lora" pitchFamily="34" charset="-122"/>
                <a:cs typeface="Lora" pitchFamily="34" charset="-120"/>
              </a:rPr>
              <a:t>3</a:t>
            </a:r>
            <a:endParaRPr lang="en-US" sz="2350" dirty="0"/>
          </a:p>
        </p:txBody>
      </p:sp>
      <p:sp>
        <p:nvSpPr>
          <p:cNvPr id="13" name="Text 8"/>
          <p:cNvSpPr/>
          <p:nvPr/>
        </p:nvSpPr>
        <p:spPr>
          <a:xfrm>
            <a:off x="6720364" y="4975384"/>
            <a:ext cx="6000869"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Blockchain-Based Secure Health Data Storage</a:t>
            </a:r>
            <a:endParaRPr lang="en-US" sz="2200" dirty="0"/>
          </a:p>
        </p:txBody>
      </p:sp>
      <p:sp>
        <p:nvSpPr>
          <p:cNvPr id="14" name="Shape 9"/>
          <p:cNvSpPr/>
          <p:nvPr/>
        </p:nvSpPr>
        <p:spPr>
          <a:xfrm>
            <a:off x="6540818" y="5581293"/>
            <a:ext cx="7192089" cy="15240"/>
          </a:xfrm>
          <a:prstGeom prst="roundRect">
            <a:avLst>
              <a:gd name="adj" fmla="val 235611"/>
            </a:avLst>
          </a:prstGeom>
          <a:solidFill>
            <a:srgbClr val="5D606B"/>
          </a:solidFill>
          <a:ln/>
        </p:spPr>
      </p:sp>
      <p:pic>
        <p:nvPicPr>
          <p:cNvPr id="15" name="Image 3" descr="preencoded.png"/>
          <p:cNvPicPr>
            <a:picLocks noChangeAspect="1"/>
          </p:cNvPicPr>
          <p:nvPr/>
        </p:nvPicPr>
        <p:blipFill>
          <a:blip r:embed="rId6"/>
          <a:stretch>
            <a:fillRect/>
          </a:stretch>
        </p:blipFill>
        <p:spPr>
          <a:xfrm>
            <a:off x="870109" y="5626418"/>
            <a:ext cx="6412587" cy="830580"/>
          </a:xfrm>
          <a:prstGeom prst="rect">
            <a:avLst/>
          </a:prstGeom>
        </p:spPr>
      </p:pic>
      <p:sp>
        <p:nvSpPr>
          <p:cNvPr id="16" name="Text 10"/>
          <p:cNvSpPr/>
          <p:nvPr/>
        </p:nvSpPr>
        <p:spPr>
          <a:xfrm>
            <a:off x="3995261" y="5802392"/>
            <a:ext cx="162163" cy="478631"/>
          </a:xfrm>
          <a:prstGeom prst="rect">
            <a:avLst/>
          </a:prstGeom>
          <a:noFill/>
          <a:ln/>
        </p:spPr>
        <p:txBody>
          <a:bodyPr wrap="none" lIns="0" tIns="0" rIns="0" bIns="0" rtlCol="0" anchor="t"/>
          <a:lstStyle/>
          <a:p>
            <a:pPr marL="0" indent="0" algn="ctr">
              <a:lnSpc>
                <a:spcPts val="3750"/>
              </a:lnSpc>
              <a:buNone/>
            </a:pPr>
            <a:r>
              <a:rPr lang="en-US" sz="2350" dirty="0">
                <a:solidFill>
                  <a:srgbClr val="D6E5EF"/>
                </a:solidFill>
                <a:latin typeface="Lora" pitchFamily="34" charset="0"/>
                <a:ea typeface="Lora" pitchFamily="34" charset="-122"/>
                <a:cs typeface="Lora" pitchFamily="34" charset="-120"/>
              </a:rPr>
              <a:t>4</a:t>
            </a:r>
            <a:endParaRPr lang="en-US" sz="2350" dirty="0"/>
          </a:p>
        </p:txBody>
      </p:sp>
      <p:sp>
        <p:nvSpPr>
          <p:cNvPr id="17" name="Text 11"/>
          <p:cNvSpPr/>
          <p:nvPr/>
        </p:nvSpPr>
        <p:spPr>
          <a:xfrm>
            <a:off x="7522012" y="5865733"/>
            <a:ext cx="532197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Health Insurance &amp; Coverage Suggestion</a:t>
            </a:r>
            <a:endParaRPr lang="en-US" sz="2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4696301"/>
            <a:ext cx="6308050"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Empowering Individuals</a:t>
            </a:r>
            <a:endParaRPr lang="en-US" sz="4400" dirty="0"/>
          </a:p>
        </p:txBody>
      </p:sp>
      <p:sp>
        <p:nvSpPr>
          <p:cNvPr id="4" name="Text 1"/>
          <p:cNvSpPr/>
          <p:nvPr/>
        </p:nvSpPr>
        <p:spPr>
          <a:xfrm>
            <a:off x="837724" y="5759291"/>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SehaatSaathi is designed to empower individuals to make informed health decisions and access real-time support for managing their health.</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351</Words>
  <Application>Microsoft Office PowerPoint</Application>
  <PresentationFormat>Custom</PresentationFormat>
  <Paragraphs>57</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Lora</vt:lpstr>
      <vt:lpstr>Source Sans Pro</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Ahiran Abhi Yadav</cp:lastModifiedBy>
  <cp:revision>2</cp:revision>
  <dcterms:created xsi:type="dcterms:W3CDTF">2025-02-04T10:25:17Z</dcterms:created>
  <dcterms:modified xsi:type="dcterms:W3CDTF">2025-02-04T10:35:27Z</dcterms:modified>
</cp:coreProperties>
</file>